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roxima Nova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Corbel"/>
      <p:regular r:id="rId42"/>
      <p:bold r:id="rId43"/>
      <p:italic r:id="rId44"/>
      <p:boldItalic r:id="rId45"/>
    </p:embeddedFont>
    <p:embeddedFont>
      <p:font typeface="Alfa Slab One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2" Type="http://schemas.openxmlformats.org/officeDocument/2006/relationships/font" Target="fonts/Corbel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44" Type="http://schemas.openxmlformats.org/officeDocument/2006/relationships/font" Target="fonts/Corbel-italic.fntdata"/><Relationship Id="rId21" Type="http://schemas.openxmlformats.org/officeDocument/2006/relationships/slide" Target="slides/slide16.xml"/><Relationship Id="rId43" Type="http://schemas.openxmlformats.org/officeDocument/2006/relationships/font" Target="fonts/Corbel-bold.fntdata"/><Relationship Id="rId24" Type="http://schemas.openxmlformats.org/officeDocument/2006/relationships/slide" Target="slides/slide19.xml"/><Relationship Id="rId46" Type="http://schemas.openxmlformats.org/officeDocument/2006/relationships/font" Target="fonts/AlfaSlabOne-regular.fntdata"/><Relationship Id="rId23" Type="http://schemas.openxmlformats.org/officeDocument/2006/relationships/slide" Target="slides/slide18.xml"/><Relationship Id="rId45" Type="http://schemas.openxmlformats.org/officeDocument/2006/relationships/font" Target="fonts/Corbel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bold.fntdata"/><Relationship Id="rId12" Type="http://schemas.openxmlformats.org/officeDocument/2006/relationships/slide" Target="slides/slide7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10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d7566d4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fd7566d4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d7566d47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d7566d47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d7566d4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d7566d4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d7566d47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d7566d47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d7566d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fd7566d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d7566d4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d7566d4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d7566d4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fd7566d4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d7566d4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d7566d4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d7566d4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d7566d4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d7566d4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d7566d4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d7566d4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fd7566d4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fd7566d4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fd7566d4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fd7566d4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fd7566d4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fd7566d47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fd7566d47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fd7566d47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fd7566d47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fd7566d47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fd7566d47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d7566d47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d7566d47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fd7566d47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fd7566d47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14cbe5f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14cbe5f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d7566d47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fd7566d47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fd7566d4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fd7566d4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fd7566d4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fd7566d4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d7566d4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fd7566d4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d7566d4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d7566d4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d7566d4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fd7566d4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d7566d4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fd7566d4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fd7566d4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fd7566d4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실험통계학</a:t>
            </a:r>
            <a:endParaRPr/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20170829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43" y="0"/>
            <a:ext cx="85365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13" y="0"/>
            <a:ext cx="90155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생물정보학의 도래</a:t>
            </a:r>
            <a:endParaRPr/>
          </a:p>
        </p:txBody>
      </p:sp>
      <p:pic>
        <p:nvPicPr>
          <p:cNvPr id="191" name="Google Shape;1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37" y="1119052"/>
            <a:ext cx="7028925" cy="382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통계와 땔수 없는 관계</a:t>
            </a:r>
            <a:endParaRPr/>
          </a:p>
        </p:txBody>
      </p:sp>
      <p:sp>
        <p:nvSpPr>
          <p:cNvPr id="197" name="Google Shape;19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975" y="238387"/>
            <a:ext cx="2711750" cy="46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0" y="1152475"/>
            <a:ext cx="4346300" cy="16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600" y="3088100"/>
            <a:ext cx="2809625" cy="20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5785" y="3837007"/>
            <a:ext cx="2276625" cy="114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75" y="890575"/>
            <a:ext cx="6496050" cy="3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8"/>
          <p:cNvSpPr txBox="1"/>
          <p:nvPr/>
        </p:nvSpPr>
        <p:spPr>
          <a:xfrm>
            <a:off x="5833950" y="810525"/>
            <a:ext cx="2961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관찰 대상의 성질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++ 컨트롤되지 않는 환경요인들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완벽하게 컨트롤 된다면?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336" y="580225"/>
            <a:ext cx="6293325" cy="39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9"/>
          <p:cNvSpPr txBox="1"/>
          <p:nvPr/>
        </p:nvSpPr>
        <p:spPr>
          <a:xfrm>
            <a:off x="5513750" y="580225"/>
            <a:ext cx="28740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비교가 가능하려면?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관찰대상과 변인, 환경요인을 잡자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302" y="380675"/>
            <a:ext cx="1607525" cy="15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/>
        </p:nvSpPr>
        <p:spPr>
          <a:xfrm>
            <a:off x="2718975" y="2411525"/>
            <a:ext cx="6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처리1</a:t>
            </a:r>
            <a:endParaRPr b="1"/>
          </a:p>
        </p:txBody>
      </p:sp>
      <p:sp>
        <p:nvSpPr>
          <p:cNvPr id="220" name="Google Shape;220;p40"/>
          <p:cNvSpPr txBox="1"/>
          <p:nvPr/>
        </p:nvSpPr>
        <p:spPr>
          <a:xfrm>
            <a:off x="5460100" y="2411525"/>
            <a:ext cx="6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처리2</a:t>
            </a:r>
            <a:endParaRPr b="1"/>
          </a:p>
        </p:txBody>
      </p:sp>
      <p:sp>
        <p:nvSpPr>
          <p:cNvPr id="221" name="Google Shape;221;p40"/>
          <p:cNvSpPr txBox="1"/>
          <p:nvPr/>
        </p:nvSpPr>
        <p:spPr>
          <a:xfrm>
            <a:off x="3898850" y="3351425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환경요인</a:t>
            </a:r>
            <a:endParaRPr b="1"/>
          </a:p>
        </p:txBody>
      </p:sp>
      <p:sp>
        <p:nvSpPr>
          <p:cNvPr id="222" name="Google Shape;222;p40"/>
          <p:cNvSpPr txBox="1"/>
          <p:nvPr/>
        </p:nvSpPr>
        <p:spPr>
          <a:xfrm>
            <a:off x="2718975" y="4388075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데이터1</a:t>
            </a:r>
            <a:endParaRPr b="1"/>
          </a:p>
        </p:txBody>
      </p:sp>
      <p:sp>
        <p:nvSpPr>
          <p:cNvPr id="223" name="Google Shape;223;p40"/>
          <p:cNvSpPr txBox="1"/>
          <p:nvPr/>
        </p:nvSpPr>
        <p:spPr>
          <a:xfrm>
            <a:off x="5323500" y="4388075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데이터2</a:t>
            </a:r>
            <a:endParaRPr b="1"/>
          </a:p>
        </p:txBody>
      </p:sp>
      <p:cxnSp>
        <p:nvCxnSpPr>
          <p:cNvPr id="224" name="Google Shape;224;p40"/>
          <p:cNvCxnSpPr>
            <a:stCxn id="218" idx="2"/>
            <a:endCxn id="220" idx="0"/>
          </p:cNvCxnSpPr>
          <p:nvPr/>
        </p:nvCxnSpPr>
        <p:spPr>
          <a:xfrm flipH="1" rot="-5400000">
            <a:off x="4809364" y="1415800"/>
            <a:ext cx="518400" cy="1473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40"/>
          <p:cNvCxnSpPr>
            <a:stCxn id="218" idx="2"/>
            <a:endCxn id="219" idx="0"/>
          </p:cNvCxnSpPr>
          <p:nvPr/>
        </p:nvCxnSpPr>
        <p:spPr>
          <a:xfrm rot="5400000">
            <a:off x="3438814" y="1518250"/>
            <a:ext cx="518400" cy="12681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40"/>
          <p:cNvCxnSpPr>
            <a:stCxn id="219" idx="2"/>
            <a:endCxn id="221" idx="0"/>
          </p:cNvCxnSpPr>
          <p:nvPr/>
        </p:nvCxnSpPr>
        <p:spPr>
          <a:xfrm flipH="1" rot="-5400000">
            <a:off x="3428175" y="2447525"/>
            <a:ext cx="539700" cy="1268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40"/>
          <p:cNvCxnSpPr>
            <a:stCxn id="220" idx="2"/>
            <a:endCxn id="221" idx="0"/>
          </p:cNvCxnSpPr>
          <p:nvPr/>
        </p:nvCxnSpPr>
        <p:spPr>
          <a:xfrm rot="5400000">
            <a:off x="4798750" y="2345075"/>
            <a:ext cx="539700" cy="1473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40"/>
          <p:cNvCxnSpPr>
            <a:stCxn id="221" idx="2"/>
            <a:endCxn id="222" idx="0"/>
          </p:cNvCxnSpPr>
          <p:nvPr/>
        </p:nvCxnSpPr>
        <p:spPr>
          <a:xfrm rot="5400000">
            <a:off x="3423800" y="3479975"/>
            <a:ext cx="636600" cy="11799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40"/>
          <p:cNvCxnSpPr>
            <a:stCxn id="221" idx="2"/>
            <a:endCxn id="223" idx="0"/>
          </p:cNvCxnSpPr>
          <p:nvPr/>
        </p:nvCxnSpPr>
        <p:spPr>
          <a:xfrm flipH="1" rot="-5400000">
            <a:off x="4726100" y="3357575"/>
            <a:ext cx="636600" cy="14247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40"/>
          <p:cNvSpPr txBox="1"/>
          <p:nvPr/>
        </p:nvSpPr>
        <p:spPr>
          <a:xfrm>
            <a:off x="5226975" y="3351425"/>
            <a:ext cx="317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#환경요인을 fix하기 힘들기 때문에 반복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852" y="380675"/>
            <a:ext cx="1607525" cy="15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1"/>
          <p:cNvSpPr txBox="1"/>
          <p:nvPr/>
        </p:nvSpPr>
        <p:spPr>
          <a:xfrm>
            <a:off x="3987050" y="2422163"/>
            <a:ext cx="6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처리1</a:t>
            </a:r>
            <a:endParaRPr b="1"/>
          </a:p>
        </p:txBody>
      </p:sp>
      <p:sp>
        <p:nvSpPr>
          <p:cNvPr id="237" name="Google Shape;237;p41"/>
          <p:cNvSpPr txBox="1"/>
          <p:nvPr/>
        </p:nvSpPr>
        <p:spPr>
          <a:xfrm>
            <a:off x="3898850" y="3351425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환경요인</a:t>
            </a:r>
            <a:endParaRPr b="1"/>
          </a:p>
        </p:txBody>
      </p:sp>
      <p:sp>
        <p:nvSpPr>
          <p:cNvPr id="238" name="Google Shape;238;p41"/>
          <p:cNvSpPr txBox="1"/>
          <p:nvPr/>
        </p:nvSpPr>
        <p:spPr>
          <a:xfrm>
            <a:off x="2718975" y="4388075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데이터1</a:t>
            </a:r>
            <a:endParaRPr b="1"/>
          </a:p>
        </p:txBody>
      </p:sp>
      <p:sp>
        <p:nvSpPr>
          <p:cNvPr id="239" name="Google Shape;239;p41"/>
          <p:cNvSpPr txBox="1"/>
          <p:nvPr/>
        </p:nvSpPr>
        <p:spPr>
          <a:xfrm>
            <a:off x="5323500" y="4388075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데이터2</a:t>
            </a:r>
            <a:endParaRPr b="1"/>
          </a:p>
        </p:txBody>
      </p:sp>
      <p:cxnSp>
        <p:nvCxnSpPr>
          <p:cNvPr id="240" name="Google Shape;240;p41"/>
          <p:cNvCxnSpPr>
            <a:stCxn id="235" idx="2"/>
            <a:endCxn id="236" idx="0"/>
          </p:cNvCxnSpPr>
          <p:nvPr/>
        </p:nvCxnSpPr>
        <p:spPr>
          <a:xfrm flipH="1" rot="-5400000">
            <a:off x="3359714" y="1450000"/>
            <a:ext cx="529200" cy="14154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41"/>
          <p:cNvCxnSpPr>
            <a:stCxn id="236" idx="2"/>
            <a:endCxn id="237" idx="0"/>
          </p:cNvCxnSpPr>
          <p:nvPr/>
        </p:nvCxnSpPr>
        <p:spPr>
          <a:xfrm flipH="1" rot="-5400000">
            <a:off x="4067750" y="3086663"/>
            <a:ext cx="529200" cy="6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41"/>
          <p:cNvCxnSpPr>
            <a:stCxn id="237" idx="2"/>
            <a:endCxn id="238" idx="0"/>
          </p:cNvCxnSpPr>
          <p:nvPr/>
        </p:nvCxnSpPr>
        <p:spPr>
          <a:xfrm rot="5400000">
            <a:off x="3423800" y="3479975"/>
            <a:ext cx="636600" cy="11799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41"/>
          <p:cNvCxnSpPr>
            <a:stCxn id="237" idx="2"/>
            <a:endCxn id="239" idx="0"/>
          </p:cNvCxnSpPr>
          <p:nvPr/>
        </p:nvCxnSpPr>
        <p:spPr>
          <a:xfrm flipH="1" rot="-5400000">
            <a:off x="4726100" y="3357575"/>
            <a:ext cx="636600" cy="14247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4" name="Google Shape;2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377" y="380675"/>
            <a:ext cx="1607525" cy="151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41"/>
          <p:cNvCxnSpPr>
            <a:stCxn id="244" idx="2"/>
            <a:endCxn id="236" idx="0"/>
          </p:cNvCxnSpPr>
          <p:nvPr/>
        </p:nvCxnSpPr>
        <p:spPr>
          <a:xfrm rot="5400000">
            <a:off x="4784539" y="1440700"/>
            <a:ext cx="529200" cy="14340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414" y="330850"/>
            <a:ext cx="1607525" cy="15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2"/>
          <p:cNvSpPr txBox="1"/>
          <p:nvPr/>
        </p:nvSpPr>
        <p:spPr>
          <a:xfrm>
            <a:off x="2718975" y="2411525"/>
            <a:ext cx="6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처리1</a:t>
            </a:r>
            <a:endParaRPr b="1"/>
          </a:p>
        </p:txBody>
      </p:sp>
      <p:sp>
        <p:nvSpPr>
          <p:cNvPr id="252" name="Google Shape;252;p42"/>
          <p:cNvSpPr txBox="1"/>
          <p:nvPr/>
        </p:nvSpPr>
        <p:spPr>
          <a:xfrm>
            <a:off x="5460100" y="2411525"/>
            <a:ext cx="6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처리2</a:t>
            </a:r>
            <a:endParaRPr b="1"/>
          </a:p>
        </p:txBody>
      </p:sp>
      <p:sp>
        <p:nvSpPr>
          <p:cNvPr id="253" name="Google Shape;253;p42"/>
          <p:cNvSpPr txBox="1"/>
          <p:nvPr/>
        </p:nvSpPr>
        <p:spPr>
          <a:xfrm>
            <a:off x="3898850" y="3351425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환경요인</a:t>
            </a:r>
            <a:endParaRPr b="1"/>
          </a:p>
        </p:txBody>
      </p:sp>
      <p:sp>
        <p:nvSpPr>
          <p:cNvPr id="254" name="Google Shape;254;p42"/>
          <p:cNvSpPr txBox="1"/>
          <p:nvPr/>
        </p:nvSpPr>
        <p:spPr>
          <a:xfrm>
            <a:off x="1332150" y="4388225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데이터1</a:t>
            </a:r>
            <a:endParaRPr b="1"/>
          </a:p>
        </p:txBody>
      </p:sp>
      <p:sp>
        <p:nvSpPr>
          <p:cNvPr id="255" name="Google Shape;255;p42"/>
          <p:cNvSpPr txBox="1"/>
          <p:nvPr/>
        </p:nvSpPr>
        <p:spPr>
          <a:xfrm>
            <a:off x="3032917" y="4388225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데이터2</a:t>
            </a:r>
            <a:endParaRPr b="1"/>
          </a:p>
        </p:txBody>
      </p:sp>
      <p:cxnSp>
        <p:nvCxnSpPr>
          <p:cNvPr id="256" name="Google Shape;256;p42"/>
          <p:cNvCxnSpPr>
            <a:stCxn id="250" idx="2"/>
            <a:endCxn id="252" idx="0"/>
          </p:cNvCxnSpPr>
          <p:nvPr/>
        </p:nvCxnSpPr>
        <p:spPr>
          <a:xfrm flipH="1" rot="-5400000">
            <a:off x="4194527" y="800925"/>
            <a:ext cx="568200" cy="26529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42"/>
          <p:cNvCxnSpPr>
            <a:stCxn id="250" idx="2"/>
            <a:endCxn id="251" idx="0"/>
          </p:cNvCxnSpPr>
          <p:nvPr/>
        </p:nvCxnSpPr>
        <p:spPr>
          <a:xfrm rot="5400000">
            <a:off x="2823977" y="2083275"/>
            <a:ext cx="568200" cy="882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42"/>
          <p:cNvCxnSpPr>
            <a:stCxn id="251" idx="2"/>
            <a:endCxn id="253" idx="0"/>
          </p:cNvCxnSpPr>
          <p:nvPr/>
        </p:nvCxnSpPr>
        <p:spPr>
          <a:xfrm flipH="1" rot="-5400000">
            <a:off x="3428175" y="2447525"/>
            <a:ext cx="539700" cy="1268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42"/>
          <p:cNvCxnSpPr>
            <a:stCxn id="252" idx="2"/>
            <a:endCxn id="253" idx="0"/>
          </p:cNvCxnSpPr>
          <p:nvPr/>
        </p:nvCxnSpPr>
        <p:spPr>
          <a:xfrm rot="5400000">
            <a:off x="4798750" y="2345075"/>
            <a:ext cx="539700" cy="1473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42"/>
          <p:cNvCxnSpPr>
            <a:stCxn id="253" idx="2"/>
            <a:endCxn id="254" idx="0"/>
          </p:cNvCxnSpPr>
          <p:nvPr/>
        </p:nvCxnSpPr>
        <p:spPr>
          <a:xfrm rot="5400000">
            <a:off x="2730350" y="2786525"/>
            <a:ext cx="636600" cy="2566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42"/>
          <p:cNvCxnSpPr>
            <a:stCxn id="253" idx="2"/>
            <a:endCxn id="255" idx="0"/>
          </p:cNvCxnSpPr>
          <p:nvPr/>
        </p:nvCxnSpPr>
        <p:spPr>
          <a:xfrm rot="5400000">
            <a:off x="3580850" y="3637025"/>
            <a:ext cx="636600" cy="86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2" name="Google Shape;26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239" y="330850"/>
            <a:ext cx="1607525" cy="151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42"/>
          <p:cNvCxnSpPr>
            <a:stCxn id="262" idx="2"/>
            <a:endCxn id="251" idx="0"/>
          </p:cNvCxnSpPr>
          <p:nvPr/>
        </p:nvCxnSpPr>
        <p:spPr>
          <a:xfrm rot="5400000">
            <a:off x="4032402" y="874875"/>
            <a:ext cx="568200" cy="25050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42"/>
          <p:cNvCxnSpPr>
            <a:stCxn id="262" idx="2"/>
            <a:endCxn id="252" idx="0"/>
          </p:cNvCxnSpPr>
          <p:nvPr/>
        </p:nvCxnSpPr>
        <p:spPr>
          <a:xfrm flipH="1" rot="-5400000">
            <a:off x="5402952" y="2009325"/>
            <a:ext cx="568200" cy="2361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42"/>
          <p:cNvSpPr txBox="1"/>
          <p:nvPr/>
        </p:nvSpPr>
        <p:spPr>
          <a:xfrm>
            <a:off x="4733683" y="4388225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데이터3</a:t>
            </a:r>
            <a:endParaRPr b="1"/>
          </a:p>
        </p:txBody>
      </p:sp>
      <p:sp>
        <p:nvSpPr>
          <p:cNvPr id="266" name="Google Shape;266;p42"/>
          <p:cNvSpPr txBox="1"/>
          <p:nvPr/>
        </p:nvSpPr>
        <p:spPr>
          <a:xfrm>
            <a:off x="6434450" y="4388225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데이터4</a:t>
            </a:r>
            <a:endParaRPr b="1"/>
          </a:p>
        </p:txBody>
      </p:sp>
      <p:cxnSp>
        <p:nvCxnSpPr>
          <p:cNvPr id="267" name="Google Shape;267;p42"/>
          <p:cNvCxnSpPr>
            <a:stCxn id="253" idx="2"/>
            <a:endCxn id="265" idx="0"/>
          </p:cNvCxnSpPr>
          <p:nvPr/>
        </p:nvCxnSpPr>
        <p:spPr>
          <a:xfrm flipH="1" rot="-5400000">
            <a:off x="4431200" y="3652475"/>
            <a:ext cx="636600" cy="834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42"/>
          <p:cNvCxnSpPr>
            <a:stCxn id="253" idx="2"/>
            <a:endCxn id="266" idx="0"/>
          </p:cNvCxnSpPr>
          <p:nvPr/>
        </p:nvCxnSpPr>
        <p:spPr>
          <a:xfrm flipH="1" rot="-5400000">
            <a:off x="5281550" y="2802125"/>
            <a:ext cx="636600" cy="2535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114" y="320875"/>
            <a:ext cx="1607525" cy="15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3"/>
          <p:cNvSpPr txBox="1"/>
          <p:nvPr/>
        </p:nvSpPr>
        <p:spPr>
          <a:xfrm>
            <a:off x="3987050" y="2422163"/>
            <a:ext cx="6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처리1</a:t>
            </a:r>
            <a:endParaRPr b="1"/>
          </a:p>
        </p:txBody>
      </p:sp>
      <p:sp>
        <p:nvSpPr>
          <p:cNvPr id="275" name="Google Shape;275;p43"/>
          <p:cNvSpPr txBox="1"/>
          <p:nvPr/>
        </p:nvSpPr>
        <p:spPr>
          <a:xfrm>
            <a:off x="838700" y="3351575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환경요인</a:t>
            </a:r>
            <a:endParaRPr b="1"/>
          </a:p>
        </p:txBody>
      </p:sp>
      <p:sp>
        <p:nvSpPr>
          <p:cNvPr id="276" name="Google Shape;276;p43"/>
          <p:cNvSpPr txBox="1"/>
          <p:nvPr/>
        </p:nvSpPr>
        <p:spPr>
          <a:xfrm>
            <a:off x="352850" y="4457850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데이터1</a:t>
            </a:r>
            <a:endParaRPr b="1"/>
          </a:p>
        </p:txBody>
      </p:sp>
      <p:sp>
        <p:nvSpPr>
          <p:cNvPr id="277" name="Google Shape;277;p43"/>
          <p:cNvSpPr txBox="1"/>
          <p:nvPr/>
        </p:nvSpPr>
        <p:spPr>
          <a:xfrm>
            <a:off x="2071344" y="4457850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데이터3</a:t>
            </a:r>
            <a:endParaRPr b="1"/>
          </a:p>
        </p:txBody>
      </p:sp>
      <p:cxnSp>
        <p:nvCxnSpPr>
          <p:cNvPr id="278" name="Google Shape;278;p43"/>
          <p:cNvCxnSpPr>
            <a:stCxn id="273" idx="2"/>
            <a:endCxn id="274" idx="0"/>
          </p:cNvCxnSpPr>
          <p:nvPr/>
        </p:nvCxnSpPr>
        <p:spPr>
          <a:xfrm flipH="1" rot="-5400000">
            <a:off x="3479027" y="1569150"/>
            <a:ext cx="588900" cy="11172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43"/>
          <p:cNvCxnSpPr>
            <a:stCxn id="274" idx="2"/>
            <a:endCxn id="275" idx="0"/>
          </p:cNvCxnSpPr>
          <p:nvPr/>
        </p:nvCxnSpPr>
        <p:spPr>
          <a:xfrm rot="5400000">
            <a:off x="2537450" y="1556963"/>
            <a:ext cx="529200" cy="30600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43"/>
          <p:cNvCxnSpPr>
            <a:stCxn id="275" idx="2"/>
            <a:endCxn id="276" idx="0"/>
          </p:cNvCxnSpPr>
          <p:nvPr/>
        </p:nvCxnSpPr>
        <p:spPr>
          <a:xfrm rot="5400000">
            <a:off x="675950" y="3862025"/>
            <a:ext cx="706200" cy="4857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43"/>
          <p:cNvSpPr txBox="1"/>
          <p:nvPr/>
        </p:nvSpPr>
        <p:spPr>
          <a:xfrm>
            <a:off x="2350694" y="3351575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환경요인</a:t>
            </a:r>
            <a:endParaRPr b="1"/>
          </a:p>
        </p:txBody>
      </p:sp>
      <p:sp>
        <p:nvSpPr>
          <p:cNvPr id="282" name="Google Shape;282;p43"/>
          <p:cNvSpPr txBox="1"/>
          <p:nvPr/>
        </p:nvSpPr>
        <p:spPr>
          <a:xfrm>
            <a:off x="4091288" y="3351575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환경요인</a:t>
            </a:r>
            <a:endParaRPr b="1"/>
          </a:p>
        </p:txBody>
      </p:sp>
      <p:sp>
        <p:nvSpPr>
          <p:cNvPr id="283" name="Google Shape;283;p43"/>
          <p:cNvSpPr txBox="1"/>
          <p:nvPr/>
        </p:nvSpPr>
        <p:spPr>
          <a:xfrm>
            <a:off x="5831881" y="3351575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환경요인</a:t>
            </a:r>
            <a:endParaRPr b="1"/>
          </a:p>
        </p:txBody>
      </p:sp>
      <p:sp>
        <p:nvSpPr>
          <p:cNvPr id="284" name="Google Shape;284;p43"/>
          <p:cNvSpPr txBox="1"/>
          <p:nvPr/>
        </p:nvSpPr>
        <p:spPr>
          <a:xfrm>
            <a:off x="7496275" y="3351575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환경요인</a:t>
            </a:r>
            <a:endParaRPr b="1"/>
          </a:p>
        </p:txBody>
      </p:sp>
      <p:cxnSp>
        <p:nvCxnSpPr>
          <p:cNvPr id="285" name="Google Shape;285;p43"/>
          <p:cNvCxnSpPr>
            <a:stCxn id="274" idx="2"/>
            <a:endCxn id="281" idx="0"/>
          </p:cNvCxnSpPr>
          <p:nvPr/>
        </p:nvCxnSpPr>
        <p:spPr>
          <a:xfrm rot="5400000">
            <a:off x="3293300" y="2312813"/>
            <a:ext cx="529200" cy="15483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43"/>
          <p:cNvCxnSpPr>
            <a:stCxn id="274" idx="2"/>
            <a:endCxn id="282" idx="0"/>
          </p:cNvCxnSpPr>
          <p:nvPr/>
        </p:nvCxnSpPr>
        <p:spPr>
          <a:xfrm flipH="1" rot="-5400000">
            <a:off x="4163600" y="2990813"/>
            <a:ext cx="529200" cy="1923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43"/>
          <p:cNvCxnSpPr>
            <a:stCxn id="274" idx="2"/>
            <a:endCxn id="283" idx="0"/>
          </p:cNvCxnSpPr>
          <p:nvPr/>
        </p:nvCxnSpPr>
        <p:spPr>
          <a:xfrm flipH="1" rot="-5400000">
            <a:off x="5033900" y="2120513"/>
            <a:ext cx="529200" cy="19329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43"/>
          <p:cNvCxnSpPr>
            <a:stCxn id="274" idx="2"/>
            <a:endCxn id="284" idx="0"/>
          </p:cNvCxnSpPr>
          <p:nvPr/>
        </p:nvCxnSpPr>
        <p:spPr>
          <a:xfrm flipH="1" rot="-5400000">
            <a:off x="5866100" y="1288313"/>
            <a:ext cx="529200" cy="35973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43"/>
          <p:cNvCxnSpPr>
            <a:stCxn id="281" idx="2"/>
            <a:endCxn id="277" idx="0"/>
          </p:cNvCxnSpPr>
          <p:nvPr/>
        </p:nvCxnSpPr>
        <p:spPr>
          <a:xfrm rot="5400000">
            <a:off x="2291144" y="3965225"/>
            <a:ext cx="706200" cy="2793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43"/>
          <p:cNvSpPr txBox="1"/>
          <p:nvPr/>
        </p:nvSpPr>
        <p:spPr>
          <a:xfrm>
            <a:off x="3789839" y="4457850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데이터5</a:t>
            </a:r>
            <a:endParaRPr b="1"/>
          </a:p>
        </p:txBody>
      </p:sp>
      <p:sp>
        <p:nvSpPr>
          <p:cNvPr id="291" name="Google Shape;291;p43"/>
          <p:cNvSpPr txBox="1"/>
          <p:nvPr/>
        </p:nvSpPr>
        <p:spPr>
          <a:xfrm>
            <a:off x="5508333" y="4457850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데이터7</a:t>
            </a:r>
            <a:endParaRPr b="1"/>
          </a:p>
        </p:txBody>
      </p:sp>
      <p:sp>
        <p:nvSpPr>
          <p:cNvPr id="292" name="Google Shape;292;p43"/>
          <p:cNvSpPr txBox="1"/>
          <p:nvPr/>
        </p:nvSpPr>
        <p:spPr>
          <a:xfrm>
            <a:off x="6367581" y="4457850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데이터8</a:t>
            </a:r>
            <a:endParaRPr b="1"/>
          </a:p>
        </p:txBody>
      </p:sp>
      <p:cxnSp>
        <p:nvCxnSpPr>
          <p:cNvPr id="293" name="Google Shape;293;p43"/>
          <p:cNvCxnSpPr>
            <a:stCxn id="282" idx="2"/>
            <a:endCxn id="290" idx="0"/>
          </p:cNvCxnSpPr>
          <p:nvPr/>
        </p:nvCxnSpPr>
        <p:spPr>
          <a:xfrm rot="5400000">
            <a:off x="4020638" y="3954125"/>
            <a:ext cx="706200" cy="3015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43"/>
          <p:cNvCxnSpPr>
            <a:stCxn id="283" idx="2"/>
            <a:endCxn id="291" idx="0"/>
          </p:cNvCxnSpPr>
          <p:nvPr/>
        </p:nvCxnSpPr>
        <p:spPr>
          <a:xfrm rot="5400000">
            <a:off x="5750281" y="3943175"/>
            <a:ext cx="706200" cy="3234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43"/>
          <p:cNvCxnSpPr>
            <a:stCxn id="284" idx="2"/>
            <a:endCxn id="296" idx="0"/>
          </p:cNvCxnSpPr>
          <p:nvPr/>
        </p:nvCxnSpPr>
        <p:spPr>
          <a:xfrm rot="5400000">
            <a:off x="7441675" y="3970175"/>
            <a:ext cx="706200" cy="2694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7" name="Google Shape;2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952" y="320875"/>
            <a:ext cx="1607525" cy="151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43"/>
          <p:cNvCxnSpPr>
            <a:stCxn id="297" idx="2"/>
            <a:endCxn id="274" idx="0"/>
          </p:cNvCxnSpPr>
          <p:nvPr/>
        </p:nvCxnSpPr>
        <p:spPr>
          <a:xfrm rot="5400000">
            <a:off x="4609864" y="1555350"/>
            <a:ext cx="588900" cy="11448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43"/>
          <p:cNvSpPr txBox="1"/>
          <p:nvPr/>
        </p:nvSpPr>
        <p:spPr>
          <a:xfrm>
            <a:off x="1212097" y="4457850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데이터2</a:t>
            </a:r>
            <a:endParaRPr b="1"/>
          </a:p>
        </p:txBody>
      </p:sp>
      <p:cxnSp>
        <p:nvCxnSpPr>
          <p:cNvPr id="300" name="Google Shape;300;p43"/>
          <p:cNvCxnSpPr>
            <a:stCxn id="275" idx="2"/>
            <a:endCxn id="299" idx="0"/>
          </p:cNvCxnSpPr>
          <p:nvPr/>
        </p:nvCxnSpPr>
        <p:spPr>
          <a:xfrm flipH="1" rot="-5400000">
            <a:off x="1105550" y="3918125"/>
            <a:ext cx="706200" cy="3735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43"/>
          <p:cNvSpPr txBox="1"/>
          <p:nvPr/>
        </p:nvSpPr>
        <p:spPr>
          <a:xfrm>
            <a:off x="2930592" y="4457850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데이터4</a:t>
            </a:r>
            <a:endParaRPr b="1"/>
          </a:p>
        </p:txBody>
      </p:sp>
      <p:cxnSp>
        <p:nvCxnSpPr>
          <p:cNvPr id="302" name="Google Shape;302;p43"/>
          <p:cNvCxnSpPr>
            <a:stCxn id="281" idx="2"/>
            <a:endCxn id="301" idx="0"/>
          </p:cNvCxnSpPr>
          <p:nvPr/>
        </p:nvCxnSpPr>
        <p:spPr>
          <a:xfrm flipH="1" rot="-5400000">
            <a:off x="2720744" y="3814925"/>
            <a:ext cx="706200" cy="5799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43"/>
          <p:cNvSpPr txBox="1"/>
          <p:nvPr/>
        </p:nvSpPr>
        <p:spPr>
          <a:xfrm>
            <a:off x="4649086" y="4457850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데이터6</a:t>
            </a:r>
            <a:endParaRPr b="1"/>
          </a:p>
        </p:txBody>
      </p:sp>
      <p:cxnSp>
        <p:nvCxnSpPr>
          <p:cNvPr id="304" name="Google Shape;304;p43"/>
          <p:cNvCxnSpPr>
            <a:stCxn id="282" idx="2"/>
            <a:endCxn id="303" idx="0"/>
          </p:cNvCxnSpPr>
          <p:nvPr/>
        </p:nvCxnSpPr>
        <p:spPr>
          <a:xfrm flipH="1" rot="-5400000">
            <a:off x="4450238" y="3826025"/>
            <a:ext cx="706200" cy="5577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43"/>
          <p:cNvCxnSpPr>
            <a:stCxn id="283" idx="2"/>
            <a:endCxn id="292" idx="0"/>
          </p:cNvCxnSpPr>
          <p:nvPr/>
        </p:nvCxnSpPr>
        <p:spPr>
          <a:xfrm flipH="1" rot="-5400000">
            <a:off x="6179881" y="3836975"/>
            <a:ext cx="706200" cy="5358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43"/>
          <p:cNvSpPr txBox="1"/>
          <p:nvPr/>
        </p:nvSpPr>
        <p:spPr>
          <a:xfrm>
            <a:off x="7226828" y="4457850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데이터9</a:t>
            </a:r>
            <a:endParaRPr b="1"/>
          </a:p>
        </p:txBody>
      </p:sp>
      <p:sp>
        <p:nvSpPr>
          <p:cNvPr id="306" name="Google Shape;306;p43"/>
          <p:cNvSpPr txBox="1"/>
          <p:nvPr/>
        </p:nvSpPr>
        <p:spPr>
          <a:xfrm>
            <a:off x="8086075" y="4457850"/>
            <a:ext cx="9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데이터10</a:t>
            </a:r>
            <a:endParaRPr b="1"/>
          </a:p>
        </p:txBody>
      </p:sp>
      <p:cxnSp>
        <p:nvCxnSpPr>
          <p:cNvPr id="307" name="Google Shape;307;p43"/>
          <p:cNvCxnSpPr>
            <a:stCxn id="284" idx="2"/>
            <a:endCxn id="306" idx="0"/>
          </p:cNvCxnSpPr>
          <p:nvPr/>
        </p:nvCxnSpPr>
        <p:spPr>
          <a:xfrm flipH="1" rot="-5400000">
            <a:off x="7888375" y="3792875"/>
            <a:ext cx="706200" cy="6240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생물학은 어떤 학문인가? </a:t>
            </a:r>
            <a:endParaRPr/>
          </a:p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관찰 위주의 학문 - 이미 존재하는 것을 해독한다.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49" y="2219524"/>
            <a:ext cx="3458450" cy="21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572" y="1934022"/>
            <a:ext cx="3158150" cy="27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099" y="194850"/>
            <a:ext cx="6855124" cy="475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vs Label </a:t>
            </a:r>
            <a:endParaRPr/>
          </a:p>
        </p:txBody>
      </p:sp>
      <p:sp>
        <p:nvSpPr>
          <p:cNvPr id="318" name="Google Shape;31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Label : 대상 * 처리 * 환경요인 * etc.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Label 을 가장 잘 설명할 수 있는 데이터요소를 탐색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데이터의 근본이라 부를 수 있기 때문에 Label을 얼마나 잘 준비하느냐가 실험의 성패를 좌우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46"/>
          <p:cNvGrpSpPr/>
          <p:nvPr/>
        </p:nvGrpSpPr>
        <p:grpSpPr>
          <a:xfrm>
            <a:off x="770510" y="1752737"/>
            <a:ext cx="2889686" cy="2154510"/>
            <a:chOff x="775841" y="3266384"/>
            <a:chExt cx="2889686" cy="2154510"/>
          </a:xfrm>
        </p:grpSpPr>
        <p:grpSp>
          <p:nvGrpSpPr>
            <p:cNvPr id="324" name="Google Shape;324;p46"/>
            <p:cNvGrpSpPr/>
            <p:nvPr/>
          </p:nvGrpSpPr>
          <p:grpSpPr>
            <a:xfrm>
              <a:off x="1132114" y="3635717"/>
              <a:ext cx="1785403" cy="1785177"/>
              <a:chOff x="914400" y="3641971"/>
              <a:chExt cx="1785403" cy="1785177"/>
            </a:xfrm>
          </p:grpSpPr>
          <p:sp>
            <p:nvSpPr>
              <p:cNvPr id="325" name="Google Shape;325;p46"/>
              <p:cNvSpPr/>
              <p:nvPr/>
            </p:nvSpPr>
            <p:spPr>
              <a:xfrm>
                <a:off x="1010194" y="3746248"/>
                <a:ext cx="1680900" cy="1680900"/>
              </a:xfrm>
              <a:prstGeom prst="rect">
                <a:avLst/>
              </a:prstGeom>
              <a:solidFill>
                <a:srgbClr val="A6B727"/>
              </a:solidFill>
              <a:ln cap="flat" cmpd="sng" w="19050">
                <a:solidFill>
                  <a:srgbClr val="7985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Corbel"/>
                  <a:buNone/>
                </a:pPr>
                <a:r>
                  <a:rPr b="0" i="0" lang="en" sz="1800" u="none" cap="none" strike="noStrike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rPr>
                  <a:t>X</a:t>
                </a:r>
                <a:endParaRPr/>
              </a:p>
            </p:txBody>
          </p:sp>
          <p:cxnSp>
            <p:nvCxnSpPr>
              <p:cNvPr id="326" name="Google Shape;326;p46"/>
              <p:cNvCxnSpPr/>
              <p:nvPr/>
            </p:nvCxnSpPr>
            <p:spPr>
              <a:xfrm>
                <a:off x="1018903" y="3641971"/>
                <a:ext cx="16809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  <p:cxnSp>
            <p:nvCxnSpPr>
              <p:cNvPr id="327" name="Google Shape;327;p46"/>
              <p:cNvCxnSpPr/>
              <p:nvPr/>
            </p:nvCxnSpPr>
            <p:spPr>
              <a:xfrm>
                <a:off x="914400" y="3746248"/>
                <a:ext cx="0" cy="168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</p:grpSp>
        <p:sp>
          <p:nvSpPr>
            <p:cNvPr id="328" name="Google Shape;328;p46"/>
            <p:cNvSpPr txBox="1"/>
            <p:nvPr/>
          </p:nvSpPr>
          <p:spPr>
            <a:xfrm>
              <a:off x="1362695" y="3266384"/>
              <a:ext cx="1382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rbe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genotypes</a:t>
              </a:r>
              <a:endParaRPr/>
            </a:p>
          </p:txBody>
        </p:sp>
        <p:sp>
          <p:nvSpPr>
            <p:cNvPr id="329" name="Google Shape;329;p46"/>
            <p:cNvSpPr txBox="1"/>
            <p:nvPr/>
          </p:nvSpPr>
          <p:spPr>
            <a:xfrm rot="-5400000">
              <a:off x="261491" y="4365419"/>
              <a:ext cx="139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rbe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accessions</a:t>
              </a:r>
              <a:endParaRPr/>
            </a:p>
          </p:txBody>
        </p:sp>
        <p:sp>
          <p:nvSpPr>
            <p:cNvPr id="330" name="Google Shape;330;p46"/>
            <p:cNvSpPr/>
            <p:nvPr/>
          </p:nvSpPr>
          <p:spPr>
            <a:xfrm>
              <a:off x="2995749" y="3739994"/>
              <a:ext cx="217800" cy="1680900"/>
            </a:xfrm>
            <a:prstGeom prst="rect">
              <a:avLst/>
            </a:prstGeom>
            <a:solidFill>
              <a:srgbClr val="A6B727"/>
            </a:solidFill>
            <a:ln cap="flat" cmpd="sng" w="19050">
              <a:solidFill>
                <a:srgbClr val="79851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orbe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rPr>
                <a:t>Y</a:t>
              </a:r>
              <a:endParaRPr/>
            </a:p>
          </p:txBody>
        </p:sp>
        <p:cxnSp>
          <p:nvCxnSpPr>
            <p:cNvPr id="331" name="Google Shape;331;p46"/>
            <p:cNvCxnSpPr/>
            <p:nvPr/>
          </p:nvCxnSpPr>
          <p:spPr>
            <a:xfrm>
              <a:off x="3296196" y="3739994"/>
              <a:ext cx="0" cy="1680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332" name="Google Shape;332;p46"/>
            <p:cNvSpPr txBox="1"/>
            <p:nvPr/>
          </p:nvSpPr>
          <p:spPr>
            <a:xfrm rot="5400000">
              <a:off x="2718427" y="4343645"/>
              <a:ext cx="1524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rbe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phenotypes</a:t>
              </a:r>
              <a:endParaRPr/>
            </a:p>
          </p:txBody>
        </p:sp>
      </p:grpSp>
      <p:sp>
        <p:nvSpPr>
          <p:cNvPr id="333" name="Google Shape;333;p46"/>
          <p:cNvSpPr txBox="1"/>
          <p:nvPr/>
        </p:nvSpPr>
        <p:spPr>
          <a:xfrm>
            <a:off x="1327635" y="971966"/>
            <a:ext cx="177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rbe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GWAS/QTL</a:t>
            </a:r>
            <a:endParaRPr/>
          </a:p>
        </p:txBody>
      </p:sp>
      <p:sp>
        <p:nvSpPr>
          <p:cNvPr id="334" name="Google Shape;334;p46"/>
          <p:cNvSpPr txBox="1"/>
          <p:nvPr/>
        </p:nvSpPr>
        <p:spPr>
          <a:xfrm>
            <a:off x="4124085" y="2258637"/>
            <a:ext cx="35943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rbe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Fisher’s exact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rbe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Logistic regression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Linear regression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rbe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LASSO regression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rbe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ANOVA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rbe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To find significant locus for trait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47"/>
          <p:cNvGrpSpPr/>
          <p:nvPr/>
        </p:nvGrpSpPr>
        <p:grpSpPr>
          <a:xfrm>
            <a:off x="837810" y="1388099"/>
            <a:ext cx="2889686" cy="2154510"/>
            <a:chOff x="775841" y="3266384"/>
            <a:chExt cx="2889686" cy="2154510"/>
          </a:xfrm>
        </p:grpSpPr>
        <p:grpSp>
          <p:nvGrpSpPr>
            <p:cNvPr id="340" name="Google Shape;340;p47"/>
            <p:cNvGrpSpPr/>
            <p:nvPr/>
          </p:nvGrpSpPr>
          <p:grpSpPr>
            <a:xfrm>
              <a:off x="1132114" y="3635717"/>
              <a:ext cx="1785403" cy="1785177"/>
              <a:chOff x="914400" y="3641971"/>
              <a:chExt cx="1785403" cy="1785177"/>
            </a:xfrm>
          </p:grpSpPr>
          <p:sp>
            <p:nvSpPr>
              <p:cNvPr id="341" name="Google Shape;341;p47"/>
              <p:cNvSpPr/>
              <p:nvPr/>
            </p:nvSpPr>
            <p:spPr>
              <a:xfrm>
                <a:off x="1010194" y="3746248"/>
                <a:ext cx="1680900" cy="1680900"/>
              </a:xfrm>
              <a:prstGeom prst="rect">
                <a:avLst/>
              </a:prstGeom>
              <a:solidFill>
                <a:srgbClr val="A6B727"/>
              </a:solidFill>
              <a:ln cap="flat" cmpd="sng" w="19050">
                <a:solidFill>
                  <a:srgbClr val="79851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Corbel"/>
                  <a:buNone/>
                </a:pPr>
                <a:r>
                  <a:rPr b="0" i="0" lang="en" sz="1800" u="none" cap="none" strike="noStrike">
                    <a:solidFill>
                      <a:srgbClr val="FFFFFF"/>
                    </a:solidFill>
                    <a:latin typeface="Corbel"/>
                    <a:ea typeface="Corbel"/>
                    <a:cs typeface="Corbel"/>
                    <a:sym typeface="Corbel"/>
                  </a:rPr>
                  <a:t>X</a:t>
                </a:r>
                <a:endParaRPr/>
              </a:p>
            </p:txBody>
          </p:sp>
          <p:cxnSp>
            <p:nvCxnSpPr>
              <p:cNvPr id="342" name="Google Shape;342;p47"/>
              <p:cNvCxnSpPr/>
              <p:nvPr/>
            </p:nvCxnSpPr>
            <p:spPr>
              <a:xfrm>
                <a:off x="1018903" y="3641971"/>
                <a:ext cx="16809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  <p:cxnSp>
            <p:nvCxnSpPr>
              <p:cNvPr id="343" name="Google Shape;343;p47"/>
              <p:cNvCxnSpPr/>
              <p:nvPr/>
            </p:nvCxnSpPr>
            <p:spPr>
              <a:xfrm>
                <a:off x="914400" y="3746248"/>
                <a:ext cx="0" cy="168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</p:grpSp>
        <p:sp>
          <p:nvSpPr>
            <p:cNvPr id="344" name="Google Shape;344;p47"/>
            <p:cNvSpPr txBox="1"/>
            <p:nvPr/>
          </p:nvSpPr>
          <p:spPr>
            <a:xfrm>
              <a:off x="1362695" y="3266384"/>
              <a:ext cx="1382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rbe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genotypes</a:t>
              </a:r>
              <a:endParaRPr/>
            </a:p>
          </p:txBody>
        </p:sp>
        <p:sp>
          <p:nvSpPr>
            <p:cNvPr id="345" name="Google Shape;345;p47"/>
            <p:cNvSpPr txBox="1"/>
            <p:nvPr/>
          </p:nvSpPr>
          <p:spPr>
            <a:xfrm rot="-5400000">
              <a:off x="261491" y="4365419"/>
              <a:ext cx="139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rbe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accessions</a:t>
              </a:r>
              <a:endParaRPr/>
            </a:p>
          </p:txBody>
        </p:sp>
        <p:sp>
          <p:nvSpPr>
            <p:cNvPr id="346" name="Google Shape;346;p47"/>
            <p:cNvSpPr/>
            <p:nvPr/>
          </p:nvSpPr>
          <p:spPr>
            <a:xfrm>
              <a:off x="2995749" y="3739994"/>
              <a:ext cx="217800" cy="1680900"/>
            </a:xfrm>
            <a:prstGeom prst="rect">
              <a:avLst/>
            </a:prstGeom>
            <a:solidFill>
              <a:srgbClr val="A6B727"/>
            </a:solidFill>
            <a:ln cap="flat" cmpd="sng" w="19050">
              <a:solidFill>
                <a:srgbClr val="79851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orbe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rPr>
                <a:t>Y</a:t>
              </a:r>
              <a:endParaRPr/>
            </a:p>
          </p:txBody>
        </p:sp>
        <p:cxnSp>
          <p:nvCxnSpPr>
            <p:cNvPr id="347" name="Google Shape;347;p47"/>
            <p:cNvCxnSpPr/>
            <p:nvPr/>
          </p:nvCxnSpPr>
          <p:spPr>
            <a:xfrm>
              <a:off x="3296196" y="3739994"/>
              <a:ext cx="0" cy="1680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348" name="Google Shape;348;p47"/>
            <p:cNvSpPr txBox="1"/>
            <p:nvPr/>
          </p:nvSpPr>
          <p:spPr>
            <a:xfrm rot="5400000">
              <a:off x="2718427" y="4343645"/>
              <a:ext cx="1524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rbe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phenotypes</a:t>
              </a:r>
              <a:endParaRPr/>
            </a:p>
          </p:txBody>
        </p:sp>
      </p:grpSp>
      <p:sp>
        <p:nvSpPr>
          <p:cNvPr id="349" name="Google Shape;349;p47"/>
          <p:cNvSpPr txBox="1"/>
          <p:nvPr/>
        </p:nvSpPr>
        <p:spPr>
          <a:xfrm>
            <a:off x="1298587" y="4166866"/>
            <a:ext cx="181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rbe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function(X) = Y</a:t>
            </a:r>
            <a:endParaRPr/>
          </a:p>
        </p:txBody>
      </p:sp>
      <p:sp>
        <p:nvSpPr>
          <p:cNvPr id="350" name="Google Shape;350;p47"/>
          <p:cNvSpPr/>
          <p:nvPr/>
        </p:nvSpPr>
        <p:spPr>
          <a:xfrm>
            <a:off x="1981300" y="3646741"/>
            <a:ext cx="218700" cy="44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6B727"/>
          </a:solidFill>
          <a:ln cap="flat" cmpd="sng" w="19050">
            <a:solidFill>
              <a:srgbClr val="7985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1" name="Google Shape;351;p47"/>
          <p:cNvSpPr txBox="1"/>
          <p:nvPr/>
        </p:nvSpPr>
        <p:spPr>
          <a:xfrm>
            <a:off x="4103332" y="4028435"/>
            <a:ext cx="4769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rbel"/>
              <a:buChar char="-"/>
            </a:pPr>
            <a:r>
              <a:rPr lang="en" sz="1800">
                <a:latin typeface="Corbel"/>
                <a:ea typeface="Corbel"/>
                <a:cs typeface="Corbel"/>
                <a:sym typeface="Corbel"/>
              </a:rPr>
              <a:t>잘훈련된 함수를 생성하기 위해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rbel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Core collection의 유전형 및 표현형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rbel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NAM 집단 (인공적인 allele combination)</a:t>
            </a:r>
            <a:endParaRPr/>
          </a:p>
        </p:txBody>
      </p:sp>
      <p:sp>
        <p:nvSpPr>
          <p:cNvPr id="352" name="Google Shape;352;p47"/>
          <p:cNvSpPr txBox="1"/>
          <p:nvPr/>
        </p:nvSpPr>
        <p:spPr>
          <a:xfrm>
            <a:off x="1394935" y="607329"/>
            <a:ext cx="141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rbe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예측모델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300" y="305625"/>
            <a:ext cx="7817400" cy="43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/>
          <p:nvPr/>
        </p:nvSpPr>
        <p:spPr>
          <a:xfrm>
            <a:off x="522425" y="292325"/>
            <a:ext cx="74067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A6B727"/>
                </a:solidFill>
                <a:latin typeface="Corbel"/>
                <a:ea typeface="Corbel"/>
                <a:cs typeface="Corbel"/>
                <a:sym typeface="Corbel"/>
              </a:rPr>
              <a:t>Deep learning-based PPI prediction </a:t>
            </a:r>
            <a:endParaRPr sz="4000">
              <a:solidFill>
                <a:srgbClr val="A6B727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363" name="Google Shape;363;p49"/>
          <p:cNvGrpSpPr/>
          <p:nvPr/>
        </p:nvGrpSpPr>
        <p:grpSpPr>
          <a:xfrm>
            <a:off x="368742" y="1829079"/>
            <a:ext cx="3140599" cy="3088331"/>
            <a:chOff x="341468" y="1600200"/>
            <a:chExt cx="4187465" cy="4117775"/>
          </a:xfrm>
        </p:grpSpPr>
        <p:sp>
          <p:nvSpPr>
            <p:cNvPr id="364" name="Google Shape;364;p49"/>
            <p:cNvSpPr txBox="1"/>
            <p:nvPr/>
          </p:nvSpPr>
          <p:spPr>
            <a:xfrm>
              <a:off x="664633" y="1600200"/>
              <a:ext cx="3403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rbel"/>
                <a:buNone/>
              </a:pPr>
              <a:r>
                <a:rPr b="1" i="0" lang="en" sz="105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Protein A </a:t>
              </a:r>
              <a:r>
                <a:rPr b="0" i="0" lang="en" sz="105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expression in 113 tissue samples </a:t>
              </a:r>
              <a:endParaRPr/>
            </a:p>
          </p:txBody>
        </p:sp>
        <p:sp>
          <p:nvSpPr>
            <p:cNvPr id="365" name="Google Shape;365;p49"/>
            <p:cNvSpPr txBox="1"/>
            <p:nvPr/>
          </p:nvSpPr>
          <p:spPr>
            <a:xfrm rot="-5400000">
              <a:off x="-1187482" y="3626639"/>
              <a:ext cx="3396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rbel"/>
                <a:buNone/>
              </a:pPr>
              <a:r>
                <a:rPr b="1" i="0" lang="en" sz="105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Protein B</a:t>
              </a:r>
              <a:r>
                <a:rPr b="0" i="0" lang="en" sz="105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 expression in 113 tissue samples </a:t>
              </a:r>
              <a:endParaRPr/>
            </a:p>
          </p:txBody>
        </p:sp>
        <p:sp>
          <p:nvSpPr>
            <p:cNvPr id="366" name="Google Shape;366;p49"/>
            <p:cNvSpPr/>
            <p:nvPr/>
          </p:nvSpPr>
          <p:spPr>
            <a:xfrm>
              <a:off x="664633" y="1907975"/>
              <a:ext cx="3864300" cy="3810000"/>
            </a:xfrm>
            <a:prstGeom prst="rect">
              <a:avLst/>
            </a:prstGeom>
            <a:gradFill>
              <a:gsLst>
                <a:gs pos="0">
                  <a:srgbClr val="A6B727"/>
                </a:gs>
                <a:gs pos="90000">
                  <a:srgbClr val="A8BA23"/>
                </a:gs>
                <a:gs pos="100000">
                  <a:srgbClr val="9EB215"/>
                </a:gs>
              </a:gsLst>
              <a:path path="circle">
                <a:fillToRect b="50%" l="50%" r="50%" t="50%"/>
              </a:path>
              <a:tileRect/>
            </a:gradFill>
            <a:ln cap="flat" cmpd="sng" w="10000">
              <a:solidFill>
                <a:srgbClr val="A6B72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392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orbel"/>
                <a:buNone/>
              </a:pPr>
              <a:r>
                <a:rPr b="0" i="0" lang="en" sz="135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rPr>
                <a:t>Vector multiplication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orbel"/>
                <a:buNone/>
              </a:pPr>
              <a:r>
                <a:rPr b="0" i="0" lang="en" sz="1350" u="none" cap="none" strike="noStrik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rPr>
                <a:t>(113x113)</a:t>
              </a:r>
              <a:endParaRPr/>
            </a:p>
          </p:txBody>
        </p:sp>
      </p:grpSp>
      <p:sp>
        <p:nvSpPr>
          <p:cNvPr id="367" name="Google Shape;367;p49"/>
          <p:cNvSpPr/>
          <p:nvPr/>
        </p:nvSpPr>
        <p:spPr>
          <a:xfrm>
            <a:off x="3859332" y="2228613"/>
            <a:ext cx="732900" cy="2221200"/>
          </a:xfrm>
          <a:prstGeom prst="cube">
            <a:avLst>
              <a:gd fmla="val 40596" name="adj"/>
            </a:avLst>
          </a:prstGeom>
          <a:gradFill>
            <a:gsLst>
              <a:gs pos="0">
                <a:srgbClr val="A6B727"/>
              </a:gs>
              <a:gs pos="90000">
                <a:srgbClr val="A8BA23"/>
              </a:gs>
              <a:gs pos="100000">
                <a:srgbClr val="9EB215"/>
              </a:gs>
            </a:gsLst>
            <a:path path="circle">
              <a:fillToRect b="50%" l="50%" r="50%" t="50%"/>
            </a:path>
            <a:tileRect/>
          </a:gradFill>
          <a:ln cap="flat" cmpd="sng" w="10000">
            <a:solidFill>
              <a:srgbClr val="A6B727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368" name="Google Shape;368;p49"/>
          <p:cNvCxnSpPr>
            <a:stCxn id="366" idx="3"/>
            <a:endCxn id="367" idx="2"/>
          </p:cNvCxnSpPr>
          <p:nvPr/>
        </p:nvCxnSpPr>
        <p:spPr>
          <a:xfrm flipH="1" rot="10800000">
            <a:off x="3509341" y="3488060"/>
            <a:ext cx="350100" cy="600"/>
          </a:xfrm>
          <a:prstGeom prst="straightConnector1">
            <a:avLst/>
          </a:prstGeom>
          <a:noFill/>
          <a:ln cap="flat" cmpd="sng" w="19050">
            <a:solidFill>
              <a:srgbClr val="A6B727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369" name="Google Shape;369;p49"/>
          <p:cNvSpPr txBox="1"/>
          <p:nvPr/>
        </p:nvSpPr>
        <p:spPr>
          <a:xfrm>
            <a:off x="4157005" y="4709237"/>
            <a:ext cx="824400" cy="253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E9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rbel"/>
              <a:buNone/>
            </a:pPr>
            <a:r>
              <a:rPr b="0" i="0" lang="en" sz="105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Conv layers</a:t>
            </a:r>
            <a:endParaRPr/>
          </a:p>
        </p:txBody>
      </p:sp>
      <p:sp>
        <p:nvSpPr>
          <p:cNvPr id="370" name="Google Shape;370;p49"/>
          <p:cNvSpPr/>
          <p:nvPr/>
        </p:nvSpPr>
        <p:spPr>
          <a:xfrm>
            <a:off x="6122373" y="2606637"/>
            <a:ext cx="302100" cy="1669800"/>
          </a:xfrm>
          <a:prstGeom prst="rect">
            <a:avLst/>
          </a:prstGeom>
          <a:gradFill>
            <a:gsLst>
              <a:gs pos="0">
                <a:srgbClr val="A6B727"/>
              </a:gs>
              <a:gs pos="90000">
                <a:srgbClr val="A8BA23"/>
              </a:gs>
              <a:gs pos="100000">
                <a:srgbClr val="9EB215"/>
              </a:gs>
            </a:gsLst>
            <a:path path="circle">
              <a:fillToRect b="50%" l="50%" r="50%" t="50%"/>
            </a:path>
            <a:tileRect/>
          </a:gradFill>
          <a:ln cap="flat" cmpd="sng" w="10000">
            <a:solidFill>
              <a:srgbClr val="A6B727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1" name="Google Shape;371;p49"/>
          <p:cNvSpPr/>
          <p:nvPr/>
        </p:nvSpPr>
        <p:spPr>
          <a:xfrm>
            <a:off x="6606614" y="2606637"/>
            <a:ext cx="302100" cy="1669800"/>
          </a:xfrm>
          <a:prstGeom prst="rect">
            <a:avLst/>
          </a:prstGeom>
          <a:gradFill>
            <a:gsLst>
              <a:gs pos="0">
                <a:srgbClr val="A6B727"/>
              </a:gs>
              <a:gs pos="90000">
                <a:srgbClr val="A8BA23"/>
              </a:gs>
              <a:gs pos="100000">
                <a:srgbClr val="9EB215"/>
              </a:gs>
            </a:gsLst>
            <a:path path="circle">
              <a:fillToRect b="50%" l="50%" r="50%" t="50%"/>
            </a:path>
            <a:tileRect/>
          </a:gradFill>
          <a:ln cap="flat" cmpd="sng" w="10000">
            <a:solidFill>
              <a:srgbClr val="A6B727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2" name="Google Shape;372;p49"/>
          <p:cNvSpPr/>
          <p:nvPr/>
        </p:nvSpPr>
        <p:spPr>
          <a:xfrm>
            <a:off x="7090852" y="3060980"/>
            <a:ext cx="302100" cy="761100"/>
          </a:xfrm>
          <a:prstGeom prst="rect">
            <a:avLst/>
          </a:prstGeom>
          <a:gradFill>
            <a:gsLst>
              <a:gs pos="0">
                <a:srgbClr val="A6B727"/>
              </a:gs>
              <a:gs pos="90000">
                <a:srgbClr val="A8BA23"/>
              </a:gs>
              <a:gs pos="100000">
                <a:srgbClr val="9EB215"/>
              </a:gs>
            </a:gsLst>
            <a:path path="circle">
              <a:fillToRect b="50%" l="50%" r="50%" t="50%"/>
            </a:path>
            <a:tileRect/>
          </a:gradFill>
          <a:ln cap="flat" cmpd="sng" w="10000">
            <a:solidFill>
              <a:srgbClr val="A6B727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3" name="Google Shape;373;p49"/>
          <p:cNvSpPr/>
          <p:nvPr/>
        </p:nvSpPr>
        <p:spPr>
          <a:xfrm>
            <a:off x="4371368" y="2394358"/>
            <a:ext cx="462600" cy="1959300"/>
          </a:xfrm>
          <a:prstGeom prst="cube">
            <a:avLst>
              <a:gd fmla="val 40596" name="adj"/>
            </a:avLst>
          </a:prstGeom>
          <a:gradFill>
            <a:gsLst>
              <a:gs pos="0">
                <a:srgbClr val="A6B727"/>
              </a:gs>
              <a:gs pos="90000">
                <a:srgbClr val="A8BA23"/>
              </a:gs>
              <a:gs pos="100000">
                <a:srgbClr val="9EB215"/>
              </a:gs>
            </a:gsLst>
            <a:path path="circle">
              <a:fillToRect b="50%" l="50%" r="50%" t="50%"/>
            </a:path>
            <a:tileRect/>
          </a:gradFill>
          <a:ln cap="flat" cmpd="sng" w="10000">
            <a:solidFill>
              <a:srgbClr val="A6B727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4" name="Google Shape;374;p49"/>
          <p:cNvSpPr/>
          <p:nvPr/>
        </p:nvSpPr>
        <p:spPr>
          <a:xfrm>
            <a:off x="4739534" y="2581555"/>
            <a:ext cx="456000" cy="1539900"/>
          </a:xfrm>
          <a:prstGeom prst="cube">
            <a:avLst>
              <a:gd fmla="val 40596" name="adj"/>
            </a:avLst>
          </a:prstGeom>
          <a:gradFill>
            <a:gsLst>
              <a:gs pos="0">
                <a:srgbClr val="A6B727"/>
              </a:gs>
              <a:gs pos="90000">
                <a:srgbClr val="A8BA23"/>
              </a:gs>
              <a:gs pos="100000">
                <a:srgbClr val="9EB215"/>
              </a:gs>
            </a:gsLst>
            <a:path path="circle">
              <a:fillToRect b="50%" l="50%" r="50%" t="50%"/>
            </a:path>
            <a:tileRect/>
          </a:gradFill>
          <a:ln cap="flat" cmpd="sng" w="10000">
            <a:solidFill>
              <a:srgbClr val="A6B727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5" name="Google Shape;375;p49"/>
          <p:cNvSpPr txBox="1"/>
          <p:nvPr/>
        </p:nvSpPr>
        <p:spPr>
          <a:xfrm>
            <a:off x="3859332" y="4410537"/>
            <a:ext cx="439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rbel"/>
              <a:buNone/>
            </a:pPr>
            <a:r>
              <a:rPr b="0" i="0" lang="en" sz="135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128</a:t>
            </a:r>
            <a:endParaRPr/>
          </a:p>
        </p:txBody>
      </p:sp>
      <p:sp>
        <p:nvSpPr>
          <p:cNvPr id="376" name="Google Shape;376;p49"/>
          <p:cNvSpPr txBox="1"/>
          <p:nvPr/>
        </p:nvSpPr>
        <p:spPr>
          <a:xfrm>
            <a:off x="4371368" y="4410537"/>
            <a:ext cx="365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rbel"/>
              <a:buNone/>
            </a:pPr>
            <a:r>
              <a:rPr b="0" i="0" lang="en" sz="135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64</a:t>
            </a:r>
            <a:endParaRPr/>
          </a:p>
        </p:txBody>
      </p:sp>
      <p:sp>
        <p:nvSpPr>
          <p:cNvPr id="377" name="Google Shape;377;p49"/>
          <p:cNvSpPr txBox="1"/>
          <p:nvPr/>
        </p:nvSpPr>
        <p:spPr>
          <a:xfrm>
            <a:off x="4743982" y="4410537"/>
            <a:ext cx="35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rbel"/>
              <a:buNone/>
            </a:pPr>
            <a:r>
              <a:rPr b="0" i="0" lang="en" sz="135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32</a:t>
            </a:r>
            <a:endParaRPr/>
          </a:p>
        </p:txBody>
      </p:sp>
      <p:sp>
        <p:nvSpPr>
          <p:cNvPr id="378" name="Google Shape;378;p49"/>
          <p:cNvSpPr txBox="1"/>
          <p:nvPr/>
        </p:nvSpPr>
        <p:spPr>
          <a:xfrm>
            <a:off x="6042879" y="4410537"/>
            <a:ext cx="439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rbel"/>
              <a:buNone/>
            </a:pPr>
            <a:r>
              <a:rPr b="0" i="0" lang="en" sz="135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128</a:t>
            </a:r>
            <a:endParaRPr/>
          </a:p>
        </p:txBody>
      </p:sp>
      <p:sp>
        <p:nvSpPr>
          <p:cNvPr id="379" name="Google Shape;379;p49"/>
          <p:cNvSpPr txBox="1"/>
          <p:nvPr/>
        </p:nvSpPr>
        <p:spPr>
          <a:xfrm>
            <a:off x="6524570" y="4410537"/>
            <a:ext cx="439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rbel"/>
              <a:buNone/>
            </a:pPr>
            <a:r>
              <a:rPr b="0" i="0" lang="en" sz="135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128</a:t>
            </a:r>
            <a:endParaRPr/>
          </a:p>
        </p:txBody>
      </p:sp>
      <p:sp>
        <p:nvSpPr>
          <p:cNvPr id="380" name="Google Shape;380;p49"/>
          <p:cNvSpPr txBox="1"/>
          <p:nvPr/>
        </p:nvSpPr>
        <p:spPr>
          <a:xfrm>
            <a:off x="7066883" y="4410537"/>
            <a:ext cx="353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rbel"/>
              <a:buNone/>
            </a:pPr>
            <a:r>
              <a:rPr b="0" i="0" lang="en" sz="135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16</a:t>
            </a:r>
            <a:endParaRPr/>
          </a:p>
        </p:txBody>
      </p:sp>
      <p:sp>
        <p:nvSpPr>
          <p:cNvPr id="381" name="Google Shape;381;p49"/>
          <p:cNvSpPr/>
          <p:nvPr/>
        </p:nvSpPr>
        <p:spPr>
          <a:xfrm>
            <a:off x="7575095" y="3297900"/>
            <a:ext cx="302100" cy="287400"/>
          </a:xfrm>
          <a:prstGeom prst="rect">
            <a:avLst/>
          </a:prstGeom>
          <a:gradFill>
            <a:gsLst>
              <a:gs pos="0">
                <a:srgbClr val="A6B727"/>
              </a:gs>
              <a:gs pos="90000">
                <a:srgbClr val="A8BA23"/>
              </a:gs>
              <a:gs pos="100000">
                <a:srgbClr val="9EB215"/>
              </a:gs>
            </a:gsLst>
            <a:path path="circle">
              <a:fillToRect b="50%" l="50%" r="50%" t="50%"/>
            </a:path>
            <a:tileRect/>
          </a:gradFill>
          <a:ln cap="flat" cmpd="sng" w="10000">
            <a:solidFill>
              <a:srgbClr val="A6B727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</a:pPr>
            <a:r>
              <a:rPr b="0" i="0" lang="en" sz="135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cxnSp>
        <p:nvCxnSpPr>
          <p:cNvPr id="382" name="Google Shape;382;p49"/>
          <p:cNvCxnSpPr>
            <a:stCxn id="374" idx="4"/>
            <a:endCxn id="370" idx="1"/>
          </p:cNvCxnSpPr>
          <p:nvPr/>
        </p:nvCxnSpPr>
        <p:spPr>
          <a:xfrm flipH="1" rot="10800000">
            <a:off x="5010416" y="3441664"/>
            <a:ext cx="1112100" cy="2400"/>
          </a:xfrm>
          <a:prstGeom prst="straightConnector1">
            <a:avLst/>
          </a:prstGeom>
          <a:noFill/>
          <a:ln cap="flat" cmpd="sng" w="19050">
            <a:solidFill>
              <a:srgbClr val="A6B727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383" name="Google Shape;383;p49"/>
          <p:cNvCxnSpPr/>
          <p:nvPr/>
        </p:nvCxnSpPr>
        <p:spPr>
          <a:xfrm>
            <a:off x="6424452" y="3441544"/>
            <a:ext cx="182100" cy="0"/>
          </a:xfrm>
          <a:prstGeom prst="straightConnector1">
            <a:avLst/>
          </a:prstGeom>
          <a:noFill/>
          <a:ln cap="flat" cmpd="sng" w="19050">
            <a:solidFill>
              <a:srgbClr val="A6B727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384" name="Google Shape;384;p49"/>
          <p:cNvCxnSpPr>
            <a:stCxn id="371" idx="3"/>
            <a:endCxn id="372" idx="1"/>
          </p:cNvCxnSpPr>
          <p:nvPr/>
        </p:nvCxnSpPr>
        <p:spPr>
          <a:xfrm>
            <a:off x="6908714" y="3441537"/>
            <a:ext cx="182100" cy="0"/>
          </a:xfrm>
          <a:prstGeom prst="straightConnector1">
            <a:avLst/>
          </a:prstGeom>
          <a:noFill/>
          <a:ln cap="flat" cmpd="sng" w="19050">
            <a:solidFill>
              <a:srgbClr val="A6B727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385" name="Google Shape;385;p49"/>
          <p:cNvCxnSpPr>
            <a:stCxn id="372" idx="3"/>
            <a:endCxn id="381" idx="1"/>
          </p:cNvCxnSpPr>
          <p:nvPr/>
        </p:nvCxnSpPr>
        <p:spPr>
          <a:xfrm>
            <a:off x="7392952" y="3441530"/>
            <a:ext cx="182100" cy="0"/>
          </a:xfrm>
          <a:prstGeom prst="straightConnector1">
            <a:avLst/>
          </a:prstGeom>
          <a:noFill/>
          <a:ln cap="flat" cmpd="sng" w="19050">
            <a:solidFill>
              <a:srgbClr val="A6B727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386" name="Google Shape;386;p49"/>
          <p:cNvSpPr txBox="1"/>
          <p:nvPr/>
        </p:nvSpPr>
        <p:spPr>
          <a:xfrm>
            <a:off x="6491602" y="4705582"/>
            <a:ext cx="888300" cy="253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7D4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rbel"/>
              <a:buNone/>
            </a:pPr>
            <a:r>
              <a:rPr b="0" i="0" lang="en" sz="105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Dense layers</a:t>
            </a:r>
            <a:endParaRPr/>
          </a:p>
        </p:txBody>
      </p:sp>
      <p:sp>
        <p:nvSpPr>
          <p:cNvPr id="387" name="Google Shape;387;p49"/>
          <p:cNvSpPr/>
          <p:nvPr/>
        </p:nvSpPr>
        <p:spPr>
          <a:xfrm>
            <a:off x="8473166" y="3297900"/>
            <a:ext cx="302100" cy="287400"/>
          </a:xfrm>
          <a:prstGeom prst="rect">
            <a:avLst/>
          </a:prstGeom>
          <a:gradFill>
            <a:gsLst>
              <a:gs pos="0">
                <a:srgbClr val="A6B727"/>
              </a:gs>
              <a:gs pos="90000">
                <a:srgbClr val="A8BA23"/>
              </a:gs>
              <a:gs pos="100000">
                <a:srgbClr val="9EB215"/>
              </a:gs>
            </a:gsLst>
            <a:path path="circle">
              <a:fillToRect b="50%" l="50%" r="50%" t="50%"/>
            </a:path>
            <a:tileRect/>
          </a:gradFill>
          <a:ln cap="flat" cmpd="sng" w="10000">
            <a:solidFill>
              <a:srgbClr val="A6B727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rbel"/>
              <a:buNone/>
            </a:pPr>
            <a:r>
              <a:rPr b="0" i="0" lang="en" sz="135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88" name="Google Shape;388;p49"/>
          <p:cNvSpPr txBox="1"/>
          <p:nvPr/>
        </p:nvSpPr>
        <p:spPr>
          <a:xfrm rot="-5400000">
            <a:off x="7281992" y="2657829"/>
            <a:ext cx="920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rbel"/>
              <a:buNone/>
            </a:pPr>
            <a:r>
              <a:rPr b="0" i="0" lang="en" sz="135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Prediction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 rot="-5400000">
            <a:off x="7984076" y="2490664"/>
            <a:ext cx="1237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rbel"/>
              <a:buNone/>
            </a:pPr>
            <a:r>
              <a:rPr b="0" i="0" lang="en" sz="135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Known answer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0"/>
          <p:cNvSpPr txBox="1"/>
          <p:nvPr/>
        </p:nvSpPr>
        <p:spPr>
          <a:xfrm>
            <a:off x="184275" y="109675"/>
            <a:ext cx="74067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A6B727"/>
                </a:solidFill>
                <a:latin typeface="Corbel"/>
                <a:ea typeface="Corbel"/>
                <a:cs typeface="Corbel"/>
                <a:sym typeface="Corbel"/>
              </a:rPr>
              <a:t>AI-based PPI prediction </a:t>
            </a:r>
            <a:endParaRPr sz="4000">
              <a:solidFill>
                <a:srgbClr val="A6B727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95" name="Google Shape;395;p50"/>
          <p:cNvPicPr preferRelativeResize="0"/>
          <p:nvPr/>
        </p:nvPicPr>
        <p:blipFill rotWithShape="1">
          <a:blip r:embed="rId3">
            <a:alphaModFix/>
          </a:blip>
          <a:srcRect b="0" l="3162" r="1280" t="0"/>
          <a:stretch/>
        </p:blipFill>
        <p:spPr>
          <a:xfrm>
            <a:off x="372913" y="1566935"/>
            <a:ext cx="2914500" cy="18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0"/>
          <p:cNvSpPr txBox="1"/>
          <p:nvPr/>
        </p:nvSpPr>
        <p:spPr>
          <a:xfrm>
            <a:off x="351085" y="1298396"/>
            <a:ext cx="1502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rbel"/>
              <a:buNone/>
            </a:pPr>
            <a:r>
              <a:rPr b="0" i="0" lang="en" sz="135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Within training set</a:t>
            </a:r>
            <a:endParaRPr/>
          </a:p>
        </p:txBody>
      </p:sp>
      <p:sp>
        <p:nvSpPr>
          <p:cNvPr id="397" name="Google Shape;397;p50"/>
          <p:cNvSpPr txBox="1"/>
          <p:nvPr/>
        </p:nvSpPr>
        <p:spPr>
          <a:xfrm>
            <a:off x="351085" y="3699996"/>
            <a:ext cx="23262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rbe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Applying test set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rbe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Accuracy : 0.7755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3600" y="1552271"/>
            <a:ext cx="2964600" cy="18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0"/>
          <p:cNvSpPr txBox="1"/>
          <p:nvPr/>
        </p:nvSpPr>
        <p:spPr>
          <a:xfrm>
            <a:off x="2899801" y="3765025"/>
            <a:ext cx="62442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어쩌면 매우 큰 문제점 : 왜 잘 예측하는지 그 이유를 모른다. Black box. 마치 이대호가 그냥 공을 보고 치면 되던데요. 라고 하는 것과 같다. 알파고를 역으로 바둑기사들이 연구해야하는 상황과 같아질 수 있다. 그래도 실용적으로는 활용도가 매우 높을것</a:t>
            </a:r>
            <a:endParaRPr i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그래서</a:t>
            </a:r>
            <a:endParaRPr/>
          </a:p>
        </p:txBody>
      </p:sp>
      <p:sp>
        <p:nvSpPr>
          <p:cNvPr id="405" name="Google Shape;405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전통통계, 기계학습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노트북 필수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현</a:t>
            </a:r>
            <a:r>
              <a:rPr lang="en"/>
              <a:t>재 위치 : 27동 419호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Email : kangyangjae@gnu.ac.kr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질문 항시 받음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생물학은 어떤 학문인가? </a:t>
            </a:r>
            <a:endParaRPr/>
          </a:p>
        </p:txBody>
      </p:sp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관찰이후의 추론이 중요한 학문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55246"/>
            <a:ext cx="4580124" cy="25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295" y="2181013"/>
            <a:ext cx="3723526" cy="211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생물학은 어떤 학문인가? </a:t>
            </a:r>
            <a:endParaRPr/>
          </a:p>
        </p:txBody>
      </p:sp>
      <p:sp>
        <p:nvSpPr>
          <p:cNvPr id="129" name="Google Shape;12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관찰이후의 추론이 중요한 학문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450" y="1713463"/>
            <a:ext cx="3141950" cy="312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24" y="2365156"/>
            <a:ext cx="3921898" cy="181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00" y="993614"/>
            <a:ext cx="2942624" cy="13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9325" y="380723"/>
            <a:ext cx="2607025" cy="25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9"/>
          <p:cNvSpPr txBox="1"/>
          <p:nvPr/>
        </p:nvSpPr>
        <p:spPr>
          <a:xfrm>
            <a:off x="1018938" y="4338525"/>
            <a:ext cx="10896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다양한 관찰 </a:t>
            </a:r>
            <a:endParaRPr b="1"/>
          </a:p>
        </p:txBody>
      </p:sp>
      <p:sp>
        <p:nvSpPr>
          <p:cNvPr id="139" name="Google Shape;139;p29"/>
          <p:cNvSpPr txBox="1"/>
          <p:nvPr/>
        </p:nvSpPr>
        <p:spPr>
          <a:xfrm>
            <a:off x="3968850" y="4338525"/>
            <a:ext cx="10896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추론한 모델 (가설) </a:t>
            </a:r>
            <a:endParaRPr b="1"/>
          </a:p>
        </p:txBody>
      </p:sp>
      <p:pic>
        <p:nvPicPr>
          <p:cNvPr id="140" name="Google Shape;14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349" y="305250"/>
            <a:ext cx="3154424" cy="372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 txBox="1"/>
          <p:nvPr/>
        </p:nvSpPr>
        <p:spPr>
          <a:xfrm>
            <a:off x="6827175" y="4338525"/>
            <a:ext cx="2083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뒷받침하는 증거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(다른 종류의 관찰, DNA) 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/>
        </p:nvSpPr>
        <p:spPr>
          <a:xfrm>
            <a:off x="626275" y="515575"/>
            <a:ext cx="1089600" cy="36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다양한 관찰 </a:t>
            </a:r>
            <a:endParaRPr b="1"/>
          </a:p>
        </p:txBody>
      </p:sp>
      <p:sp>
        <p:nvSpPr>
          <p:cNvPr id="147" name="Google Shape;147;p30"/>
          <p:cNvSpPr txBox="1"/>
          <p:nvPr/>
        </p:nvSpPr>
        <p:spPr>
          <a:xfrm>
            <a:off x="3347600" y="515575"/>
            <a:ext cx="1608600" cy="36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추론한 모델 (가설) </a:t>
            </a:r>
            <a:endParaRPr b="1"/>
          </a:p>
        </p:txBody>
      </p:sp>
      <p:sp>
        <p:nvSpPr>
          <p:cNvPr id="148" name="Google Shape;148;p30"/>
          <p:cNvSpPr txBox="1"/>
          <p:nvPr/>
        </p:nvSpPr>
        <p:spPr>
          <a:xfrm>
            <a:off x="6434525" y="515575"/>
            <a:ext cx="1542300" cy="36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뒷받침하는 증거</a:t>
            </a:r>
            <a:endParaRPr b="1"/>
          </a:p>
        </p:txBody>
      </p:sp>
      <p:sp>
        <p:nvSpPr>
          <p:cNvPr id="149" name="Google Shape;149;p30"/>
          <p:cNvSpPr/>
          <p:nvPr/>
        </p:nvSpPr>
        <p:spPr>
          <a:xfrm>
            <a:off x="2300738" y="583650"/>
            <a:ext cx="690600" cy="30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0"/>
          <p:cNvSpPr/>
          <p:nvPr/>
        </p:nvSpPr>
        <p:spPr>
          <a:xfrm>
            <a:off x="5332513" y="583650"/>
            <a:ext cx="690600" cy="30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50" y="1169275"/>
            <a:ext cx="2383249" cy="217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50" y="3459975"/>
            <a:ext cx="2451250" cy="14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4613" y="1316963"/>
            <a:ext cx="2872766" cy="18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9746" y="1042441"/>
            <a:ext cx="2872750" cy="342335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 txBox="1"/>
          <p:nvPr/>
        </p:nvSpPr>
        <p:spPr>
          <a:xfrm>
            <a:off x="6206225" y="4465800"/>
            <a:ext cx="3000000" cy="1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10.1186/1471-2164-15-773</a:t>
            </a:r>
            <a:endParaRPr/>
          </a:p>
        </p:txBody>
      </p:sp>
      <p:sp>
        <p:nvSpPr>
          <p:cNvPr id="156" name="Google Shape;156;p30"/>
          <p:cNvSpPr txBox="1"/>
          <p:nvPr/>
        </p:nvSpPr>
        <p:spPr>
          <a:xfrm>
            <a:off x="2684625" y="3192375"/>
            <a:ext cx="3000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10.1186/2041-9139-2-4</a:t>
            </a:r>
            <a:endParaRPr/>
          </a:p>
        </p:txBody>
      </p:sp>
      <p:sp>
        <p:nvSpPr>
          <p:cNvPr id="157" name="Google Shape;157;p30"/>
          <p:cNvSpPr txBox="1"/>
          <p:nvPr/>
        </p:nvSpPr>
        <p:spPr>
          <a:xfrm>
            <a:off x="43850" y="4854100"/>
            <a:ext cx="3000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10.1016/j.cell.2016.05.063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표현형 관찰</a:t>
            </a:r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076100"/>
            <a:ext cx="8090150" cy="400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유전형관찰</a:t>
            </a:r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25" y="1202475"/>
            <a:ext cx="8190275" cy="37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유전형관찰 - 생물 빅데이터 시대</a:t>
            </a:r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00" y="1189275"/>
            <a:ext cx="7704299" cy="381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